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306" r:id="rId3"/>
    <p:sldId id="308" r:id="rId4"/>
    <p:sldId id="310" r:id="rId5"/>
    <p:sldId id="300" r:id="rId6"/>
    <p:sldId id="302" r:id="rId7"/>
    <p:sldId id="304" r:id="rId8"/>
    <p:sldId id="296" r:id="rId9"/>
    <p:sldId id="295" r:id="rId10"/>
    <p:sldId id="297" r:id="rId11"/>
    <p:sldId id="298" r:id="rId12"/>
    <p:sldId id="294" r:id="rId13"/>
    <p:sldId id="291" r:id="rId14"/>
    <p:sldId id="261" r:id="rId15"/>
    <p:sldId id="292" r:id="rId16"/>
    <p:sldId id="28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74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0764" autoAdjust="0"/>
  </p:normalViewPr>
  <p:slideViewPr>
    <p:cSldViewPr>
      <p:cViewPr>
        <p:scale>
          <a:sx n="73" d="100"/>
          <a:sy n="73" d="100"/>
        </p:scale>
        <p:origin x="-13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4049ED-B90A-47BB-B881-F0CB5675AE58}" type="datetimeFigureOut">
              <a:rPr lang="ru-RU" smtClean="0"/>
              <a:pPr>
                <a:defRPr/>
              </a:pPr>
              <a:t>15.12.2015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22A150-A35F-4534-B965-7C532BCE01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6F637A-BF0C-41F0-A044-21A029025A7A}" type="datetimeFigureOut">
              <a:rPr lang="ru-RU" smtClean="0"/>
              <a:pPr>
                <a:defRPr/>
              </a:pPr>
              <a:t>15.12.2015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B22436-40E6-4F93-BBB3-B46618C4CD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893BDC-271E-4BBC-B8C7-D97611398420}" type="datetimeFigureOut">
              <a:rPr lang="ru-RU" smtClean="0"/>
              <a:pPr>
                <a:defRPr/>
              </a:pPr>
              <a:t>15.12.2015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FFDE9C-C288-4E35-ADB8-D67B6CEF8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BD902-F46D-41D3-B229-9DB25FB92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29629"/>
      </p:ext>
    </p:extLst>
  </p:cSld>
  <p:clrMapOvr>
    <a:masterClrMapping/>
  </p:clrMapOvr>
  <p:transition spd="slow"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D5E98-271A-4FE4-9052-B6A67F355CF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198415"/>
      </p:ext>
    </p:extLst>
  </p:cSld>
  <p:clrMapOvr>
    <a:masterClrMapping/>
  </p:clrMapOvr>
  <p:transition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E50906-28CE-4974-B866-8CFD4010FE31}" type="datetimeFigureOut">
              <a:rPr lang="ru-RU" smtClean="0"/>
              <a:pPr>
                <a:defRPr/>
              </a:pPr>
              <a:t>15.12.2015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29AC89-0811-4573-817F-1BB59A680D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C3C38F-D090-4B49-855C-B6BDE244AB59}" type="datetimeFigureOut">
              <a:rPr lang="ru-RU" smtClean="0"/>
              <a:pPr>
                <a:defRPr/>
              </a:pPr>
              <a:t>15.12.2015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8CFD42-B379-435B-9C6C-E185500D2C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C58326-7606-401F-A3D5-70CB89203417}" type="datetimeFigureOut">
              <a:rPr lang="ru-RU" smtClean="0"/>
              <a:pPr>
                <a:defRPr/>
              </a:pPr>
              <a:t>15.12.2015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C8CDCF-8220-4B1C-81C2-3E560991AC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D8DD1B-989F-49C1-A462-479880D9F1D2}" type="datetimeFigureOut">
              <a:rPr lang="ru-RU" smtClean="0"/>
              <a:pPr>
                <a:defRPr/>
              </a:pPr>
              <a:t>15.12.2015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C41131-01CC-40C9-95BB-FFBBC87AED8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501A62-F00A-4ACD-8782-946A9D96944C}" type="datetimeFigureOut">
              <a:rPr lang="ru-RU" smtClean="0"/>
              <a:pPr>
                <a:defRPr/>
              </a:pPr>
              <a:t>15.12.2015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76EB-AAC9-4C6A-9AB5-3624A16EC0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E4DF2C-A114-40AE-9DB4-AE2C5ECF41BB}" type="datetimeFigureOut">
              <a:rPr lang="ru-RU" smtClean="0"/>
              <a:pPr>
                <a:defRPr/>
              </a:pPr>
              <a:t>15.12.2015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941F54-AC51-4862-BB4F-22B33A4A54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21CFD6-781C-4EF9-9A1F-5EF59F8E64FC}" type="datetimeFigureOut">
              <a:rPr lang="ru-RU" smtClean="0"/>
              <a:pPr>
                <a:defRPr/>
              </a:pPr>
              <a:t>15.12.2015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0FAD6-6D1C-40A7-95A7-593D989CF8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5DD87F-7FC9-4562-930D-EB380CB6441B}" type="datetimeFigureOut">
              <a:rPr lang="ru-RU" smtClean="0"/>
              <a:pPr>
                <a:defRPr/>
              </a:pPr>
              <a:t>15.12.2015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A3C602-7199-4DE1-A589-6BF86959B8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1F611C2-EBC1-474B-8896-3CCFE39BAA3A}" type="datetimeFigureOut">
              <a:rPr lang="ru-RU" smtClean="0"/>
              <a:pPr>
                <a:defRPr/>
              </a:pPr>
              <a:t>15.12.2015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0F6E83A-21B3-4261-9ED7-6044D0A627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Родниковская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Аттестация 2015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02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Достижения моих учеников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Диплом за 1 место в муниципальном конкурсе «</a:t>
            </a:r>
            <a:r>
              <a:rPr lang="en-US" dirty="0"/>
              <a:t>Victoria road – 2011</a:t>
            </a:r>
            <a:r>
              <a:rPr lang="ru-RU" dirty="0" smtClean="0"/>
              <a:t>»;</a:t>
            </a:r>
            <a:endParaRPr lang="ru-RU" dirty="0"/>
          </a:p>
          <a:p>
            <a:r>
              <a:rPr lang="ru-RU" dirty="0" smtClean="0"/>
              <a:t>Сертификат </a:t>
            </a:r>
            <a:r>
              <a:rPr lang="ru-RU" dirty="0"/>
              <a:t>за успешное прохождение программы «Языковые технологии и перспективы» на базе КФУ, </a:t>
            </a:r>
            <a:r>
              <a:rPr lang="ru-RU" dirty="0" smtClean="0"/>
              <a:t>2012;</a:t>
            </a:r>
          </a:p>
          <a:p>
            <a:r>
              <a:rPr lang="ru-RU" dirty="0" smtClean="0"/>
              <a:t>Диплом за участие в конкурсе сочинений «</a:t>
            </a:r>
            <a:r>
              <a:rPr lang="en-US" dirty="0" smtClean="0"/>
              <a:t>The  Future of Olympic Games</a:t>
            </a:r>
            <a:r>
              <a:rPr lang="ru-RU" dirty="0" smtClean="0"/>
              <a:t>», 2012;</a:t>
            </a:r>
          </a:p>
          <a:p>
            <a:r>
              <a:rPr lang="ru-RU" dirty="0" smtClean="0"/>
              <a:t>Победители (1-е и 2-е места) в международном конкурсе «Английский в школе», посвященного </a:t>
            </a:r>
            <a:r>
              <a:rPr lang="ru-RU" dirty="0"/>
              <a:t>художественному переводу</a:t>
            </a:r>
            <a:r>
              <a:rPr lang="ru-RU" dirty="0" smtClean="0"/>
              <a:t> , 2013;</a:t>
            </a:r>
          </a:p>
          <a:p>
            <a:r>
              <a:rPr lang="ru-RU" dirty="0" smtClean="0"/>
              <a:t> </a:t>
            </a:r>
            <a:r>
              <a:rPr lang="ru-RU" dirty="0"/>
              <a:t>Победители (1-е и 2-е места) в </a:t>
            </a:r>
            <a:r>
              <a:rPr lang="ru-RU" dirty="0" smtClean="0"/>
              <a:t>международной олимпиаде по истории на английском языке, 2013;</a:t>
            </a:r>
          </a:p>
          <a:p>
            <a:r>
              <a:rPr lang="ru-RU" dirty="0" smtClean="0"/>
              <a:t>Диплом победителя 2 степени всероссийского конкурса «</a:t>
            </a:r>
            <a:r>
              <a:rPr lang="en-US" dirty="0" smtClean="0"/>
              <a:t>Better life in Motherland</a:t>
            </a:r>
            <a:r>
              <a:rPr lang="ru-RU" dirty="0" smtClean="0"/>
              <a:t>», 2013;</a:t>
            </a:r>
          </a:p>
          <a:p>
            <a:r>
              <a:rPr lang="ru-RU" dirty="0" smtClean="0"/>
              <a:t>Диплом 2 степени в общероссийском конкурсе «Умница», 2015;</a:t>
            </a:r>
          </a:p>
          <a:p>
            <a:r>
              <a:rPr lang="ru-RU" dirty="0" smtClean="0"/>
              <a:t>Ежегодное участие в муниципальных  этапах олимпиады по английскому языку: 3 результат среди 7-8 классов,  второй результат среди учащихся 5-х классов, 2015;</a:t>
            </a:r>
          </a:p>
        </p:txBody>
      </p:sp>
    </p:spTree>
    <p:extLst>
      <p:ext uri="{BB962C8B-B14F-4D97-AF65-F5344CB8AC3E}">
        <p14:creationId xmlns:p14="http://schemas.microsoft.com/office/powerpoint/2010/main" val="358367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5"/>
            <a:ext cx="7125113" cy="305004"/>
          </a:xfrm>
        </p:spPr>
        <p:txBody>
          <a:bodyPr/>
          <a:lstStyle/>
          <a:p>
            <a:r>
              <a:rPr lang="ru-RU" dirty="0" smtClean="0"/>
              <a:t>Грамоты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224" y="116632"/>
            <a:ext cx="4704522" cy="352839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04864"/>
            <a:ext cx="5796136" cy="434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46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0" y="3933056"/>
            <a:ext cx="4716017" cy="2924944"/>
          </a:xfrm>
          <a:solidFill>
            <a:schemeClr val="tx2">
              <a:lumMod val="90000"/>
            </a:schemeClr>
          </a:solidFill>
        </p:spPr>
        <p:txBody>
          <a:bodyPr/>
          <a:lstStyle/>
          <a:p>
            <a:pPr lvl="0" algn="ctr">
              <a:spcBef>
                <a:spcPct val="20000"/>
              </a:spcBef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altLang="ru-RU" sz="2400" b="1" dirty="0" smtClean="0">
                <a:solidFill>
                  <a:srgbClr val="C00000"/>
                </a:solidFill>
              </a:rPr>
              <a:t/>
            </a:r>
            <a:br>
              <a:rPr lang="ru-RU" altLang="ru-RU" sz="2400" b="1" dirty="0" smtClean="0">
                <a:solidFill>
                  <a:srgbClr val="C00000"/>
                </a:solidFill>
              </a:rPr>
            </a:br>
            <a:r>
              <a:rPr lang="ru-RU" altLang="ru-RU" sz="2400" b="1" dirty="0">
                <a:solidFill>
                  <a:srgbClr val="C00000"/>
                </a:solidFill>
              </a:rPr>
              <a:t/>
            </a:r>
            <a:br>
              <a:rPr lang="ru-RU" altLang="ru-RU" sz="2400" b="1" dirty="0">
                <a:solidFill>
                  <a:srgbClr val="C00000"/>
                </a:solidFill>
              </a:rPr>
            </a:br>
            <a:r>
              <a:rPr lang="ru-RU" altLang="ru-RU" sz="2400" b="1" dirty="0" smtClean="0">
                <a:solidFill>
                  <a:srgbClr val="C00000"/>
                </a:solidFill>
              </a:rPr>
              <a:t/>
            </a:r>
            <a:br>
              <a:rPr lang="ru-RU" altLang="ru-RU" sz="2400" b="1" dirty="0" smtClean="0">
                <a:solidFill>
                  <a:srgbClr val="C00000"/>
                </a:solidFill>
              </a:rPr>
            </a:br>
            <a:r>
              <a:rPr lang="ru-RU" altLang="ru-RU" sz="2400" b="1" dirty="0">
                <a:solidFill>
                  <a:srgbClr val="C00000"/>
                </a:solidFill>
              </a:rPr>
              <a:t/>
            </a:r>
            <a:br>
              <a:rPr lang="ru-RU" altLang="ru-RU" sz="2400" b="1" dirty="0">
                <a:solidFill>
                  <a:srgbClr val="C00000"/>
                </a:solidFill>
              </a:rPr>
            </a:br>
            <a:r>
              <a:rPr lang="ru-RU" altLang="ru-RU" sz="2400" b="1" dirty="0" smtClean="0">
                <a:solidFill>
                  <a:srgbClr val="C00000"/>
                </a:solidFill>
              </a:rPr>
              <a:t/>
            </a:r>
            <a:br>
              <a:rPr lang="ru-RU" altLang="ru-RU" sz="2400" b="1" dirty="0" smtClean="0">
                <a:solidFill>
                  <a:srgbClr val="C00000"/>
                </a:solidFill>
              </a:rPr>
            </a:br>
            <a:r>
              <a:rPr lang="ru-RU" altLang="ru-RU" sz="2400" b="1" dirty="0">
                <a:solidFill>
                  <a:srgbClr val="C00000"/>
                </a:solidFill>
              </a:rPr>
              <a:t/>
            </a:r>
            <a:br>
              <a:rPr lang="ru-RU" altLang="ru-RU" sz="2400" b="1" dirty="0">
                <a:solidFill>
                  <a:srgbClr val="C00000"/>
                </a:solidFill>
              </a:rPr>
            </a:br>
            <a:r>
              <a:rPr lang="ru-RU" altLang="ru-RU" sz="2400" b="1" dirty="0" smtClean="0">
                <a:solidFill>
                  <a:srgbClr val="C00000"/>
                </a:solidFill>
              </a:rPr>
              <a:t/>
            </a:r>
            <a:br>
              <a:rPr lang="ru-RU" altLang="ru-RU" sz="2400" b="1" dirty="0" smtClean="0">
                <a:solidFill>
                  <a:srgbClr val="C00000"/>
                </a:solidFill>
              </a:rPr>
            </a:br>
            <a:r>
              <a:rPr lang="ru-RU" altLang="ru-RU" sz="2400" b="1" dirty="0">
                <a:solidFill>
                  <a:srgbClr val="C00000"/>
                </a:solidFill>
              </a:rPr>
              <a:t/>
            </a:r>
            <a:br>
              <a:rPr lang="ru-RU" altLang="ru-RU" sz="2400" b="1" dirty="0">
                <a:solidFill>
                  <a:srgbClr val="C00000"/>
                </a:solidFill>
              </a:rPr>
            </a:br>
            <a:r>
              <a:rPr lang="ru-RU" altLang="ru-RU" sz="2400" b="1" dirty="0" smtClean="0">
                <a:solidFill>
                  <a:srgbClr val="C00000"/>
                </a:solidFill>
              </a:rPr>
              <a:t/>
            </a:r>
            <a:br>
              <a:rPr lang="ru-RU" altLang="ru-RU" sz="2400" b="1" dirty="0" smtClean="0">
                <a:solidFill>
                  <a:srgbClr val="C00000"/>
                </a:solidFill>
              </a:rPr>
            </a:br>
            <a:r>
              <a:rPr lang="ru-RU" altLang="ru-RU" sz="2400" b="1" dirty="0">
                <a:solidFill>
                  <a:srgbClr val="C00000"/>
                </a:solidFill>
              </a:rPr>
              <a:t/>
            </a:r>
            <a:br>
              <a:rPr lang="ru-RU" altLang="ru-RU" sz="2400" b="1" dirty="0">
                <a:solidFill>
                  <a:srgbClr val="C00000"/>
                </a:solidFill>
              </a:rPr>
            </a:br>
            <a:r>
              <a:rPr lang="ru-RU" altLang="ru-RU" sz="2400" b="1" dirty="0" smtClean="0">
                <a:solidFill>
                  <a:srgbClr val="C00000"/>
                </a:solidFill>
              </a:rPr>
              <a:t/>
            </a:r>
            <a:br>
              <a:rPr lang="ru-RU" altLang="ru-RU" sz="2400" b="1" dirty="0" smtClean="0">
                <a:solidFill>
                  <a:srgbClr val="C00000"/>
                </a:solidFill>
              </a:rPr>
            </a:br>
            <a:r>
              <a:rPr lang="ru-RU" altLang="ru-RU" sz="2400" b="1" dirty="0">
                <a:solidFill>
                  <a:srgbClr val="C00000"/>
                </a:solidFill>
              </a:rPr>
              <a:t/>
            </a:r>
            <a:br>
              <a:rPr lang="ru-RU" altLang="ru-RU" sz="2400" b="1" dirty="0">
                <a:solidFill>
                  <a:srgbClr val="C00000"/>
                </a:solidFill>
              </a:rPr>
            </a:br>
            <a:r>
              <a:rPr lang="ru-RU" altLang="ru-RU" sz="2400" b="1" dirty="0" smtClean="0">
                <a:solidFill>
                  <a:srgbClr val="C00000"/>
                </a:solidFill>
              </a:rPr>
              <a:t/>
            </a:r>
            <a:br>
              <a:rPr lang="ru-RU" altLang="ru-RU" sz="2400" b="1" dirty="0" smtClean="0">
                <a:solidFill>
                  <a:srgbClr val="C00000"/>
                </a:solidFill>
              </a:rPr>
            </a:br>
            <a:r>
              <a:rPr lang="ru-RU" altLang="ru-RU" sz="2400" b="1" dirty="0">
                <a:solidFill>
                  <a:srgbClr val="C00000"/>
                </a:solidFill>
              </a:rPr>
              <a:t/>
            </a:r>
            <a:br>
              <a:rPr lang="ru-RU" altLang="ru-RU" sz="2400" b="1" dirty="0">
                <a:solidFill>
                  <a:srgbClr val="C00000"/>
                </a:solidFill>
              </a:rPr>
            </a:br>
            <a:r>
              <a:rPr lang="ru-RU" altLang="ru-RU" sz="2400" b="1" dirty="0" smtClean="0">
                <a:solidFill>
                  <a:srgbClr val="C00000"/>
                </a:solidFill>
              </a:rPr>
              <a:t/>
            </a:r>
            <a:br>
              <a:rPr lang="ru-RU" altLang="ru-RU" sz="2400" b="1" dirty="0" smtClean="0">
                <a:solidFill>
                  <a:srgbClr val="C00000"/>
                </a:solidFill>
              </a:rPr>
            </a:br>
            <a:r>
              <a:rPr lang="ru-RU" altLang="ru-RU" sz="2400" b="1" dirty="0">
                <a:solidFill>
                  <a:srgbClr val="C00000"/>
                </a:solidFill>
              </a:rPr>
              <a:t/>
            </a:r>
            <a:br>
              <a:rPr lang="ru-RU" altLang="ru-RU" sz="2400" b="1" dirty="0">
                <a:solidFill>
                  <a:srgbClr val="C00000"/>
                </a:solidFill>
              </a:rPr>
            </a:br>
            <a:r>
              <a:rPr lang="ru-RU" altLang="ru-RU" sz="2400" b="1" dirty="0" smtClean="0">
                <a:solidFill>
                  <a:srgbClr val="C00000"/>
                </a:solidFill>
              </a:rPr>
              <a:t/>
            </a:r>
            <a:br>
              <a:rPr lang="ru-RU" altLang="ru-RU" sz="2400" b="1" dirty="0" smtClean="0">
                <a:solidFill>
                  <a:srgbClr val="C00000"/>
                </a:solidFill>
              </a:rPr>
            </a:br>
            <a:r>
              <a:rPr lang="ru-RU" altLang="ru-RU" sz="2400" b="1" dirty="0">
                <a:solidFill>
                  <a:srgbClr val="C00000"/>
                </a:solidFill>
              </a:rPr>
              <a:t/>
            </a:r>
            <a:br>
              <a:rPr lang="ru-RU" altLang="ru-RU" sz="2400" b="1" dirty="0">
                <a:solidFill>
                  <a:srgbClr val="C00000"/>
                </a:solidFill>
              </a:rPr>
            </a:br>
            <a:r>
              <a:rPr lang="ru-RU" alt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Рахматуллина </a:t>
            </a:r>
            <a:br>
              <a:rPr lang="ru-RU" alt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Рамзия</a:t>
            </a:r>
            <a:r>
              <a:rPr lang="ru-RU" alt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Рафиковна</a:t>
            </a:r>
            <a:r>
              <a:rPr lang="ru-RU" alt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alt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16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16016" cy="414908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 flipH="1">
            <a:off x="4932040" y="1"/>
            <a:ext cx="3960440" cy="217905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defTabSz="457200" fontAlgn="auto">
              <a:spcBef>
                <a:spcPct val="20000"/>
              </a:spcBef>
              <a:spcAft>
                <a:spcPts val="0"/>
              </a:spcAft>
              <a:buClr>
                <a:srgbClr val="C5E1FE"/>
              </a:buCl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u="sng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Образование высшее.</a:t>
            </a:r>
          </a:p>
          <a:p>
            <a:pPr lvl="0" defTabSz="457200" fontAlgn="auto">
              <a:spcBef>
                <a:spcPct val="20000"/>
              </a:spcBef>
              <a:spcAft>
                <a:spcPts val="0"/>
              </a:spcAft>
              <a:buClr>
                <a:srgbClr val="C5E1FE"/>
              </a:buCl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u="sng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2002г,  </a:t>
            </a:r>
            <a:r>
              <a:rPr lang="ru-RU" u="sng" dirty="0" err="1">
                <a:latin typeface="Times New Roman" pitchFamily="18" charset="0"/>
                <a:ea typeface="Times New Roman"/>
                <a:cs typeface="Times New Roman" pitchFamily="18" charset="0"/>
              </a:rPr>
              <a:t>Елабужский</a:t>
            </a:r>
            <a:r>
              <a:rPr lang="ru-RU" u="sng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государственный педагогический  институт , </a:t>
            </a:r>
          </a:p>
          <a:p>
            <a:pPr lvl="0" defTabSz="457200" fontAlgn="auto">
              <a:spcBef>
                <a:spcPct val="20000"/>
              </a:spcBef>
              <a:spcAft>
                <a:spcPts val="0"/>
              </a:spcAft>
              <a:buClr>
                <a:srgbClr val="C5E1FE"/>
              </a:buCl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u="sng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 специальности –« Филология» , </a:t>
            </a:r>
          </a:p>
          <a:p>
            <a:pPr lvl="0" defTabSz="457200" fontAlgn="auto">
              <a:spcBef>
                <a:spcPct val="20000"/>
              </a:spcBef>
              <a:spcAft>
                <a:spcPts val="0"/>
              </a:spcAft>
              <a:buClr>
                <a:srgbClr val="C5E1FE"/>
              </a:buCl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u="sng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квалификация – учитель татарского языка и литературы</a:t>
            </a:r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».</a:t>
            </a:r>
            <a:endParaRPr lang="ru-RU" u="sng" dirty="0">
              <a:solidFill>
                <a:prstClr val="whit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defTabSz="457200" fontAlgn="auto">
              <a:spcBef>
                <a:spcPct val="20000"/>
              </a:spcBef>
              <a:spcAft>
                <a:spcPts val="0"/>
              </a:spcAft>
              <a:buClr>
                <a:srgbClr val="C5E1FE"/>
              </a:buCl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ru-RU" sz="1400" dirty="0">
              <a:solidFill>
                <a:schemeClr val="bg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32040" y="2564904"/>
            <a:ext cx="3816424" cy="347787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defTabSz="457200" fontAlgn="auto">
              <a:spcBef>
                <a:spcPct val="20000"/>
              </a:spcBef>
              <a:spcAft>
                <a:spcPts val="0"/>
              </a:spcAft>
              <a:buClr>
                <a:srgbClr val="C5E1FE"/>
              </a:buCl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Стаж </a:t>
            </a:r>
            <a:r>
              <a:rPr lang="ru-RU" sz="1400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рабты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: 19 лет</a:t>
            </a:r>
          </a:p>
          <a:p>
            <a:pPr lvl="0" defTabSz="457200" fontAlgn="auto">
              <a:spcBef>
                <a:spcPct val="20000"/>
              </a:spcBef>
              <a:spcAft>
                <a:spcPts val="0"/>
              </a:spcAft>
              <a:buClr>
                <a:srgbClr val="C5E1FE"/>
              </a:buCl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Курсы повышения квалификации:</a:t>
            </a:r>
          </a:p>
          <a:p>
            <a:pPr lvl="0" defTabSz="457200" fontAlgn="auto">
              <a:spcBef>
                <a:spcPct val="20000"/>
              </a:spcBef>
              <a:spcAft>
                <a:spcPts val="0"/>
              </a:spcAft>
              <a:buClr>
                <a:srgbClr val="C5E1FE"/>
              </a:buCl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t-RU" sz="14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“</a:t>
            </a:r>
            <a:r>
              <a:rPr lang="tt-RU" sz="1400" u="sng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Актуальные проблемы преподавания татарского языка и литературы в условиях перехода на новые государственные образовательные стандарты”72 часов. С 30 января 2012 по 08 февраля 2012 год. ФГБОУ ВПО “Набережночелнинский институт социально-педагогических технологии и ресурсов”.Регистрационный номер №207</a:t>
            </a:r>
            <a:endParaRPr lang="ru-RU" sz="1400" dirty="0">
              <a:solidFill>
                <a:prstClr val="whit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defTabSz="457200" fontAlgn="auto">
              <a:spcBef>
                <a:spcPct val="20000"/>
              </a:spcBef>
              <a:spcAft>
                <a:spcPts val="600"/>
              </a:spcAft>
              <a:buClr>
                <a:srgbClr val="C5E1FE"/>
              </a:buClr>
            </a:pPr>
            <a:endParaRPr lang="ru-RU" sz="14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457200" fontAlgn="auto">
              <a:spcBef>
                <a:spcPct val="20000"/>
              </a:spcBef>
              <a:spcAft>
                <a:spcPts val="600"/>
              </a:spcAft>
              <a:buClr>
                <a:srgbClr val="C5E1FE"/>
              </a:buClr>
            </a:pP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Рез-т </a:t>
            </a:r>
            <a:r>
              <a:rPr lang="en-US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профессионального тестиров</a:t>
            </a:r>
            <a:r>
              <a:rPr lang="ru-RU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ния: 90 баллов</a:t>
            </a:r>
          </a:p>
          <a:p>
            <a:pPr lvl="0" defTabSz="457200" fontAlgn="auto">
              <a:spcBef>
                <a:spcPct val="20000"/>
              </a:spcBef>
              <a:spcAft>
                <a:spcPts val="600"/>
              </a:spcAft>
              <a:buClr>
                <a:srgbClr val="C5E1FE"/>
              </a:buClr>
            </a:pPr>
            <a:endParaRPr lang="ru-RU" sz="1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6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440" y="675724"/>
            <a:ext cx="288032" cy="9244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  <a:buClr>
                <a:srgbClr val="C5E1FE"/>
              </a:buClr>
            </a:pP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Почетная грамота РОО 20</a:t>
            </a:r>
            <a:r>
              <a:rPr lang="tt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11</a:t>
            </a: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г, 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  <a:buClr>
                <a:srgbClr val="C5E1FE"/>
              </a:buClr>
            </a:pP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Благодарственное письмо администрации Алексеевского муниципального района РТ 20</a:t>
            </a:r>
            <a:r>
              <a:rPr lang="tt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11</a:t>
            </a: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г.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  <a:buClr>
                <a:srgbClr val="C5E1FE"/>
              </a:buClr>
            </a:pP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Благодарственное письмо ИМЦ Алексеевского муниципального района РТ 20</a:t>
            </a:r>
            <a:r>
              <a:rPr lang="tt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11</a:t>
            </a: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г.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  <a:buClr>
                <a:srgbClr val="C5E1FE"/>
              </a:buClr>
            </a:pP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Благодарственное письмо МО и   Н РТ  за </a:t>
            </a:r>
            <a:r>
              <a:rPr lang="tt-RU" sz="8000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активное</a:t>
            </a:r>
            <a:r>
              <a:rPr lang="ru-RU" sz="8000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8000" dirty="0" err="1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участ</a:t>
            </a:r>
            <a:r>
              <a:rPr lang="tt-RU" sz="8000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ие</a:t>
            </a:r>
            <a:r>
              <a:rPr lang="ru-RU" sz="8000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 В</a:t>
            </a:r>
            <a:r>
              <a:rPr lang="tt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сероссийском конкурсе</a:t>
            </a: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«Жизнь и творчество </a:t>
            </a:r>
            <a:r>
              <a:rPr lang="tt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Г.Тукая</a:t>
            </a: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 2011г. </a:t>
            </a:r>
            <a:endParaRPr lang="ru-RU" sz="8000" dirty="0" smtClean="0">
              <a:solidFill>
                <a:prstClr val="white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Clr>
                <a:srgbClr val="C5E1FE"/>
              </a:buClr>
            </a:pPr>
            <a:r>
              <a:rPr lang="ru-RU" sz="8000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Диплом  2 место в районном туре республиканского конкурса «Мастер-класс».2011г.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  <a:buClr>
                <a:srgbClr val="C5E1FE"/>
              </a:buClr>
            </a:pP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Диплом 2 место в районном конкурсе на лучшую программу проведения «Года Тукая». 2011г</a:t>
            </a:r>
            <a:r>
              <a:rPr lang="ru-RU" sz="8000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8000" dirty="0">
              <a:solidFill>
                <a:prstClr val="white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Clr>
                <a:srgbClr val="C5E1FE"/>
              </a:buClr>
            </a:pP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Благодарственное письмо КФУ  за </a:t>
            </a:r>
            <a:r>
              <a:rPr lang="tt-RU" sz="8000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активное</a:t>
            </a:r>
            <a:r>
              <a:rPr lang="ru-RU" sz="8000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8000" dirty="0" err="1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участ</a:t>
            </a:r>
            <a:r>
              <a:rPr lang="tt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ие</a:t>
            </a: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8000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 </a:t>
            </a:r>
            <a:r>
              <a:rPr lang="tt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Республиканском конкурсе</a:t>
            </a: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«Я говорю на родном языке» 2012г.</a:t>
            </a:r>
          </a:p>
          <a:p>
            <a:pPr marL="457200" lvl="0">
              <a:lnSpc>
                <a:spcPct val="115000"/>
              </a:lnSpc>
              <a:spcAft>
                <a:spcPts val="0"/>
              </a:spcAft>
              <a:buClr>
                <a:srgbClr val="C5E1FE"/>
              </a:buClr>
            </a:pPr>
            <a:r>
              <a:rPr lang="ru-RU" sz="80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Диплом  </a:t>
            </a: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 место </a:t>
            </a:r>
            <a:r>
              <a:rPr lang="ru-RU" sz="80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в межрегиональном </a:t>
            </a: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конкурсе сочинений «Серебряное перо» 2012г.</a:t>
            </a:r>
          </a:p>
          <a:p>
            <a:pPr lvl="0">
              <a:buClr>
                <a:srgbClr val="C5E1FE"/>
              </a:buClr>
            </a:pPr>
            <a:r>
              <a:rPr lang="tt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Диплом </a:t>
            </a:r>
            <a:r>
              <a:rPr lang="tt-RU" sz="8000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tt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 место на республиканской конферен</a:t>
            </a:r>
            <a:r>
              <a:rPr lang="ru-RU" sz="8000" dirty="0" err="1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ции</a:t>
            </a:r>
            <a:r>
              <a:rPr lang="ru-RU" sz="8000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</a:t>
            </a: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И. </a:t>
            </a:r>
            <a:r>
              <a:rPr lang="ru-RU" sz="8000" dirty="0" err="1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Халфина</a:t>
            </a:r>
            <a:r>
              <a:rPr lang="ru-RU" sz="8000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2015 г.</a:t>
            </a:r>
            <a:endParaRPr lang="ru-RU" sz="80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897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79208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рамоты , дипломы        и  сертификаты.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" y="1196752"/>
            <a:ext cx="4498816" cy="566124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268760"/>
            <a:ext cx="4499992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41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88836" y="675724"/>
            <a:ext cx="45719" cy="9244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692697"/>
            <a:ext cx="7125112" cy="5166102"/>
          </a:xfrm>
        </p:spPr>
        <p:txBody>
          <a:bodyPr>
            <a:normAutofit fontScale="25000" lnSpcReduction="20000"/>
          </a:bodyPr>
          <a:lstStyle/>
          <a:p>
            <a:pPr marL="0" lvl="0" indent="0" algn="just">
              <a:spcAft>
                <a:spcPts val="0"/>
              </a:spcAft>
              <a:buClr>
                <a:srgbClr val="C5E1FE"/>
              </a:buClr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ru-RU" sz="8000" u="sng" dirty="0" smtClean="0">
              <a:solidFill>
                <a:prstClr val="whit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spcAft>
                <a:spcPts val="0"/>
              </a:spcAft>
              <a:buClr>
                <a:srgbClr val="C5E1FE"/>
              </a:buClr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9600" u="sng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</a:t>
            </a:r>
            <a:r>
              <a:rPr lang="ru-RU" sz="9600" u="sng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Достижения моих учеников</a:t>
            </a:r>
            <a:endParaRPr lang="ru-RU" sz="9600" u="sng" dirty="0">
              <a:solidFill>
                <a:prstClr val="whit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spcAft>
                <a:spcPts val="0"/>
              </a:spcAft>
              <a:buClr>
                <a:srgbClr val="C5E1FE"/>
              </a:buClr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ru-RU" sz="8000" u="sng" dirty="0" smtClean="0">
              <a:solidFill>
                <a:prstClr val="whit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spcAft>
                <a:spcPts val="0"/>
              </a:spcAft>
              <a:buClr>
                <a:srgbClr val="C5E1FE"/>
              </a:buClr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000" u="sng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</a:t>
            </a:r>
            <a:r>
              <a:rPr lang="ru-RU" sz="8000" u="sng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Победители  </a:t>
            </a:r>
            <a:r>
              <a:rPr lang="ru-RU" sz="8000" u="sng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муниципального этапа Республиканской олимпиады школьников  по татарскому языку -1 место 10 класс,2 место 9 класс,3 место  11 класс 2011 год.</a:t>
            </a:r>
            <a:endParaRPr lang="ru-RU" sz="8000" dirty="0">
              <a:solidFill>
                <a:prstClr val="whit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spcAft>
                <a:spcPts val="0"/>
              </a:spcAft>
              <a:buClr>
                <a:srgbClr val="C5E1FE"/>
              </a:buClr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000" u="sng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-Победители </a:t>
            </a:r>
            <a:r>
              <a:rPr lang="ru-RU" sz="8000" u="sng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муниципального этапа Республиканской олимпиады  по татарскому языку –1 место 10 класс,2 место 9 класс  2012 </a:t>
            </a:r>
            <a:r>
              <a:rPr lang="ru-RU" sz="8000" u="sng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год</a:t>
            </a:r>
            <a:endParaRPr lang="ru-RU" sz="8000" dirty="0" smtClean="0">
              <a:solidFill>
                <a:prstClr val="whit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spcAft>
                <a:spcPts val="0"/>
              </a:spcAft>
              <a:buClr>
                <a:srgbClr val="C5E1FE"/>
              </a:buClr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000" u="sng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</a:t>
            </a:r>
            <a:r>
              <a:rPr lang="tt-RU" sz="8000" u="sng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</a:t>
            </a:r>
            <a:r>
              <a:rPr lang="tt-RU" sz="8000" u="sng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обедитель </a:t>
            </a:r>
            <a:r>
              <a:rPr lang="tt-RU" sz="8000" u="sng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открытого </a:t>
            </a:r>
            <a:r>
              <a:rPr lang="tt-RU" sz="8000" u="sng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третьего межрегионального </a:t>
            </a:r>
            <a:r>
              <a:rPr lang="tt-RU" sz="8000" u="sng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конкурса сочинений “Серебренное перо” на тему “”Милләтем,киләчәгем” </a:t>
            </a:r>
            <a:r>
              <a:rPr lang="ru-RU" sz="8000" u="sng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 место,10 класс,2012 </a:t>
            </a:r>
            <a:r>
              <a:rPr lang="ru-RU" sz="8000" u="sng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год.</a:t>
            </a:r>
            <a:endParaRPr lang="en-US" sz="8000" u="sng" dirty="0" smtClean="0">
              <a:solidFill>
                <a:prstClr val="whit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spcAft>
                <a:spcPts val="0"/>
              </a:spcAft>
              <a:buClr>
                <a:srgbClr val="C5E1FE"/>
              </a:buClr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8000" u="sng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-Средний балл по ЕРТ – 3,4 (по району-3,2; по РТ-3,6 )</a:t>
            </a:r>
            <a:endParaRPr lang="ru-RU" sz="8000" dirty="0" smtClean="0">
              <a:solidFill>
                <a:prstClr val="whit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spcAft>
                <a:spcPts val="0"/>
              </a:spcAft>
              <a:buClr>
                <a:srgbClr val="C5E1FE"/>
              </a:buClr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t-RU" sz="8000" u="sng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-Победитель</a:t>
            </a:r>
            <a:r>
              <a:rPr lang="ru-RU" sz="8000" u="sng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8000" u="sng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Республиканского  конкурса чтецов на татарском языке «</a:t>
            </a:r>
            <a:r>
              <a:rPr lang="tt-RU" sz="8000" u="sng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Туган телем-серле тел</a:t>
            </a:r>
            <a:r>
              <a:rPr lang="ru-RU" sz="8000" u="sng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»- 3 место</a:t>
            </a:r>
            <a:r>
              <a:rPr lang="tt-RU" sz="8000" u="sng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.8класс,</a:t>
            </a:r>
            <a:r>
              <a:rPr lang="ru-RU" sz="8000" u="sng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201</a:t>
            </a:r>
            <a:r>
              <a:rPr lang="tt-RU" sz="8000" u="sng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</a:t>
            </a:r>
            <a:r>
              <a:rPr lang="ru-RU" sz="8000" u="sng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год</a:t>
            </a:r>
            <a:endParaRPr lang="ru-RU" sz="8000" dirty="0">
              <a:solidFill>
                <a:prstClr val="white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spcAft>
                <a:spcPts val="0"/>
              </a:spcAft>
              <a:buClr>
                <a:srgbClr val="C5E1FE"/>
              </a:buClr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t-RU" sz="8000" u="sng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-Призёр </a:t>
            </a:r>
            <a:r>
              <a:rPr lang="tt-RU" sz="8000" u="sng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межрегиональной научно-исследовательской конференции имени Г.Исхаки  2 место,8 класс,2015 год.</a:t>
            </a:r>
            <a:endParaRPr lang="ru-RU" sz="8000" dirty="0">
              <a:solidFill>
                <a:prstClr val="white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spcAft>
                <a:spcPts val="0"/>
              </a:spcAft>
              <a:buClr>
                <a:srgbClr val="C5E1FE"/>
              </a:buClr>
              <a:buNone/>
            </a:pPr>
            <a:r>
              <a:rPr lang="ru-RU" sz="8000" u="sng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</a:t>
            </a:r>
            <a:r>
              <a:rPr lang="ru-RU" sz="8000" u="sng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8000" u="sng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обедители  </a:t>
            </a:r>
            <a:r>
              <a:rPr lang="ru-RU" sz="8000" u="sng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Республиканского конкурса «</a:t>
            </a:r>
            <a:r>
              <a:rPr lang="ru-RU" sz="8000" u="sng" dirty="0" err="1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Зир</a:t>
            </a:r>
            <a:r>
              <a:rPr lang="tt-RU" sz="8000" u="sng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ә</a:t>
            </a:r>
            <a:r>
              <a:rPr lang="ru-RU" sz="8000" u="sng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 </a:t>
            </a:r>
            <a:r>
              <a:rPr lang="ru-RU" sz="8000" u="sng" dirty="0" err="1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Тиен</a:t>
            </a:r>
            <a:r>
              <a:rPr lang="ru-RU" sz="8000" u="sng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 </a:t>
            </a:r>
            <a:r>
              <a:rPr lang="ru-RU" sz="8000" u="sng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</a:t>
            </a:r>
          </a:p>
          <a:p>
            <a:pPr marL="0" lvl="0" indent="0" algn="just">
              <a:spcAft>
                <a:spcPts val="0"/>
              </a:spcAft>
              <a:buClr>
                <a:srgbClr val="C5E1FE"/>
              </a:buClr>
              <a:buNone/>
            </a:pPr>
            <a:r>
              <a:rPr lang="ru-RU" sz="8000" u="sng" dirty="0" smtClean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 </a:t>
            </a:r>
            <a:r>
              <a:rPr lang="ru-RU" sz="8000" u="sng" dirty="0">
                <a:solidFill>
                  <a:prstClr val="white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место- 7 класс,1 место-11 класс 2015 г</a:t>
            </a:r>
            <a:endParaRPr lang="ru-RU" sz="8000" dirty="0">
              <a:solidFill>
                <a:prstClr val="white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500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807" y="675724"/>
            <a:ext cx="8874681" cy="92447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Дипломы, грамоты и сертификаты моих учеников.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700808"/>
            <a:ext cx="4427984" cy="515719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4535489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64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995936" y="116632"/>
            <a:ext cx="30366643" cy="5562600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altLang="ru-RU" sz="1700" b="1" dirty="0" smtClean="0"/>
              <a:t>Фамилия  </a:t>
            </a:r>
            <a:r>
              <a:rPr lang="ru-RU" altLang="ru-RU" sz="1700" dirty="0" smtClean="0"/>
              <a:t>    Калинина   </a:t>
            </a:r>
            <a:endParaRPr lang="en-US" altLang="ru-RU" sz="17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1700" b="1" dirty="0" smtClean="0"/>
              <a:t>Имя   </a:t>
            </a:r>
            <a:r>
              <a:rPr lang="ru-RU" altLang="ru-RU" sz="1700" dirty="0" smtClean="0"/>
              <a:t>              </a:t>
            </a:r>
            <a:r>
              <a:rPr lang="ru-RU" altLang="ru-RU" sz="1700" b="1" i="1" dirty="0" smtClean="0">
                <a:solidFill>
                  <a:srgbClr val="FFFF00"/>
                </a:solidFill>
              </a:rPr>
              <a:t>Ирина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700" b="1" dirty="0" smtClean="0"/>
              <a:t>Отчество </a:t>
            </a:r>
            <a:r>
              <a:rPr lang="ru-RU" altLang="ru-RU" sz="1700" dirty="0" smtClean="0"/>
              <a:t>        </a:t>
            </a:r>
            <a:r>
              <a:rPr lang="ru-RU" altLang="ru-RU" sz="1700" b="1" i="1" dirty="0" smtClean="0">
                <a:solidFill>
                  <a:srgbClr val="FFFF00"/>
                </a:solidFill>
              </a:rPr>
              <a:t>Александровна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700" b="1" dirty="0" smtClean="0"/>
              <a:t>Образование:  </a:t>
            </a:r>
            <a:r>
              <a:rPr lang="ru-RU" altLang="ru-RU" sz="1700" b="1" i="1" dirty="0" smtClean="0">
                <a:solidFill>
                  <a:srgbClr val="FFFF00"/>
                </a:solidFill>
              </a:rPr>
              <a:t>среднее  специальное.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700" b="1" dirty="0" smtClean="0"/>
              <a:t>Что окончила:  </a:t>
            </a:r>
            <a:r>
              <a:rPr lang="ru-RU" altLang="ru-RU" sz="1700" b="1" dirty="0" err="1" smtClean="0">
                <a:solidFill>
                  <a:srgbClr val="FFFF00"/>
                </a:solidFill>
              </a:rPr>
              <a:t>Тетюшское</a:t>
            </a:r>
            <a:r>
              <a:rPr lang="ru-RU" altLang="ru-RU" sz="1700" b="1" dirty="0" smtClean="0">
                <a:solidFill>
                  <a:srgbClr val="FFFF00"/>
                </a:solidFill>
              </a:rPr>
              <a:t>  ПУ.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700" b="1" dirty="0" smtClean="0"/>
              <a:t>Специальность по диплому :  </a:t>
            </a:r>
            <a:r>
              <a:rPr lang="ru-RU" altLang="ru-RU" sz="1700" b="1" dirty="0" smtClean="0">
                <a:solidFill>
                  <a:srgbClr val="FFFF00"/>
                </a:solidFill>
              </a:rPr>
              <a:t>у</a:t>
            </a:r>
            <a:r>
              <a:rPr lang="ru-RU" altLang="ru-RU" sz="1700" b="1" i="1" dirty="0" smtClean="0">
                <a:solidFill>
                  <a:srgbClr val="FFFF00"/>
                </a:solidFill>
              </a:rPr>
              <a:t>читель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700" b="1" i="1" dirty="0" smtClean="0">
                <a:solidFill>
                  <a:srgbClr val="FFFF00"/>
                </a:solidFill>
              </a:rPr>
              <a:t>начальных </a:t>
            </a:r>
            <a:r>
              <a:rPr lang="ru-RU" altLang="ru-RU" sz="1700" b="1" i="1" dirty="0">
                <a:solidFill>
                  <a:srgbClr val="FFFF00"/>
                </a:solidFill>
              </a:rPr>
              <a:t> </a:t>
            </a:r>
            <a:r>
              <a:rPr lang="ru-RU" altLang="ru-RU" sz="1700" b="1" i="1" dirty="0" smtClean="0">
                <a:solidFill>
                  <a:srgbClr val="FFFF00"/>
                </a:solidFill>
              </a:rPr>
              <a:t>классов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700" b="1" dirty="0" smtClean="0"/>
              <a:t>Общий стаж работы: </a:t>
            </a:r>
            <a:r>
              <a:rPr lang="en-US" altLang="ru-RU" sz="1700" b="1" i="1" dirty="0" smtClean="0">
                <a:solidFill>
                  <a:srgbClr val="FFFF00"/>
                </a:solidFill>
              </a:rPr>
              <a:t>2</a:t>
            </a:r>
            <a:r>
              <a:rPr lang="ru-RU" altLang="ru-RU" sz="1700" b="1" i="1" dirty="0" smtClean="0">
                <a:solidFill>
                  <a:srgbClr val="FFFF00"/>
                </a:solidFill>
              </a:rPr>
              <a:t>9 лет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700" b="1" dirty="0" smtClean="0"/>
              <a:t>Квалификационная категория :  </a:t>
            </a:r>
            <a:r>
              <a:rPr lang="en-US" altLang="ru-RU" sz="1700" b="1" i="1" dirty="0" smtClean="0">
                <a:solidFill>
                  <a:srgbClr val="FFFF00"/>
                </a:solidFill>
              </a:rPr>
              <a:t>I</a:t>
            </a:r>
            <a:endParaRPr lang="ru-RU" altLang="ru-RU" sz="1700" b="1" i="1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1700" dirty="0" smtClean="0"/>
              <a:t>      </a:t>
            </a:r>
            <a:r>
              <a:rPr lang="ru-RU" altLang="ru-RU" sz="1700" b="1" dirty="0" smtClean="0"/>
              <a:t>Курсы повышения квалификации: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1700" b="1" i="1" dirty="0">
                <a:solidFill>
                  <a:srgbClr val="FFFF00"/>
                </a:solidFill>
              </a:rPr>
              <a:t> </a:t>
            </a:r>
            <a:r>
              <a:rPr lang="ru-RU" altLang="ru-RU" sz="1700" b="1" i="1" dirty="0" smtClean="0">
                <a:solidFill>
                  <a:srgbClr val="FFFF00"/>
                </a:solidFill>
              </a:rPr>
              <a:t>     « Креативные  виды деятельности 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1700" b="1" i="1" dirty="0">
                <a:solidFill>
                  <a:srgbClr val="FFFF00"/>
                </a:solidFill>
              </a:rPr>
              <a:t> </a:t>
            </a:r>
            <a:r>
              <a:rPr lang="ru-RU" altLang="ru-RU" sz="1700" b="1" i="1" dirty="0" smtClean="0">
                <a:solidFill>
                  <a:srgbClr val="FFFF00"/>
                </a:solidFill>
              </a:rPr>
              <a:t>      результаты обучения в условиях ФГОС: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1700" b="1" i="1" dirty="0">
                <a:solidFill>
                  <a:srgbClr val="FFFF00"/>
                </a:solidFill>
              </a:rPr>
              <a:t> </a:t>
            </a:r>
            <a:r>
              <a:rPr lang="ru-RU" altLang="ru-RU" sz="1700" b="1" i="1" dirty="0" smtClean="0">
                <a:solidFill>
                  <a:srgbClr val="FFFF00"/>
                </a:solidFill>
              </a:rPr>
              <a:t>      содержание, диагностика, критерии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1700" b="1" i="1" dirty="0">
                <a:solidFill>
                  <a:srgbClr val="FFFF00"/>
                </a:solidFill>
              </a:rPr>
              <a:t> </a:t>
            </a:r>
            <a:r>
              <a:rPr lang="ru-RU" altLang="ru-RU" sz="1700" b="1" i="1" dirty="0" smtClean="0">
                <a:solidFill>
                  <a:srgbClr val="FFFF00"/>
                </a:solidFill>
              </a:rPr>
              <a:t>      оценивания».        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ru-RU" altLang="ru-RU" sz="2000" dirty="0"/>
              <a:t> </a:t>
            </a:r>
            <a:r>
              <a:rPr lang="ru-RU" altLang="ru-RU" sz="2000" dirty="0" smtClean="0"/>
              <a:t>     </a:t>
            </a:r>
            <a:r>
              <a:rPr lang="ru-RU" altLang="ru-RU" sz="1800" dirty="0" smtClean="0"/>
              <a:t>Приволжский </a:t>
            </a:r>
            <a:r>
              <a:rPr lang="ru-RU" altLang="ru-RU" sz="1800" dirty="0"/>
              <a:t>межрегиональный центр </a:t>
            </a:r>
            <a:endParaRPr lang="ru-RU" altLang="ru-RU" sz="18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1800" dirty="0" smtClean="0"/>
              <a:t> повышения </a:t>
            </a:r>
            <a:r>
              <a:rPr lang="ru-RU" altLang="ru-RU" sz="1800" dirty="0"/>
              <a:t>квалификации и </a:t>
            </a:r>
            <a:endParaRPr lang="ru-RU" altLang="ru-RU" sz="18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1800" dirty="0" smtClean="0"/>
              <a:t> профессиональной </a:t>
            </a:r>
            <a:r>
              <a:rPr lang="ru-RU" altLang="ru-RU" sz="1800" dirty="0"/>
              <a:t>переподготовки </a:t>
            </a:r>
            <a:endParaRPr lang="ru-RU" altLang="ru-RU" sz="18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1800" dirty="0" smtClean="0"/>
              <a:t> работников </a:t>
            </a:r>
            <a:r>
              <a:rPr lang="ru-RU" altLang="ru-RU" sz="1800" dirty="0"/>
              <a:t>образования </a:t>
            </a:r>
            <a:r>
              <a:rPr lang="ru-RU" altLang="ru-RU" sz="1800" dirty="0" smtClean="0"/>
              <a:t>ИП и О </a:t>
            </a:r>
            <a:r>
              <a:rPr lang="ru-RU" altLang="ru-RU" sz="1800" dirty="0"/>
              <a:t>ФГАОУ </a:t>
            </a:r>
            <a:endParaRPr lang="ru-RU" altLang="ru-RU" sz="18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1800" dirty="0" smtClean="0"/>
              <a:t> ВПО </a:t>
            </a:r>
            <a:r>
              <a:rPr lang="ru-RU" altLang="ru-RU" sz="1800" dirty="0"/>
              <a:t>КФУ, в объеме 72 часов, с  06 апреля  </a:t>
            </a:r>
            <a:endParaRPr lang="ru-RU" altLang="ru-RU" sz="18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1800" dirty="0" smtClean="0"/>
              <a:t> по   </a:t>
            </a:r>
            <a:r>
              <a:rPr lang="ru-RU" altLang="ru-RU" sz="1800" dirty="0"/>
              <a:t>17 апреля    2015 года</a:t>
            </a:r>
            <a:r>
              <a:rPr lang="ru-RU" altLang="ru-RU" sz="18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dirty="0" smtClean="0"/>
              <a:t>Результат профессионального тестирования: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dirty="0" smtClean="0"/>
              <a:t>94 балла</a:t>
            </a:r>
            <a:r>
              <a:rPr lang="ru-RU" altLang="ru-RU" sz="1800" dirty="0" smtClean="0"/>
              <a:t> </a:t>
            </a:r>
          </a:p>
        </p:txBody>
      </p:sp>
      <p:pic>
        <p:nvPicPr>
          <p:cNvPr id="5" name="Картинка 4" descr="C:\Users\Наталия\Desktop\IMG_2837.JPG"/>
          <p:cNvPicPr>
            <a:picLocks noGrp="1"/>
          </p:cNvPicPr>
          <p:nvPr>
            <p:ph type="clipArt"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0" r="17595"/>
          <a:stretch/>
        </p:blipFill>
        <p:spPr bwMode="auto">
          <a:xfrm>
            <a:off x="251520" y="692696"/>
            <a:ext cx="3528392" cy="4968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203777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7724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Мои </a:t>
            </a:r>
            <a:r>
              <a:rPr lang="ru-RU" dirty="0" smtClean="0">
                <a:solidFill>
                  <a:srgbClr val="FFFF00"/>
                </a:solidFill>
              </a:rPr>
              <a:t>достижения и моих учеников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052736"/>
            <a:ext cx="8640960" cy="5616624"/>
          </a:xfrm>
        </p:spPr>
        <p:txBody>
          <a:bodyPr/>
          <a:lstStyle/>
          <a:p>
            <a:r>
              <a:rPr lang="ru-RU" sz="1400" u="sng" dirty="0" smtClean="0"/>
              <a:t>- имею </a:t>
            </a:r>
            <a:r>
              <a:rPr lang="ru-RU" sz="1400" u="sng" dirty="0"/>
              <a:t>стабильные положительные результаты освоения обучающимися образовательных программ; результаты тестирования учащихся 4 класса выше республиканских по </a:t>
            </a:r>
            <a:r>
              <a:rPr lang="ru-RU" sz="1400" u="sng" dirty="0" err="1"/>
              <a:t>русс.языку</a:t>
            </a:r>
            <a:r>
              <a:rPr lang="ru-RU" sz="1400" u="sng" dirty="0"/>
              <a:t> (по школе-100%;по району-74%;по РТ-68%) ;по математике (по школе-100%; по району 65%; по РТ-69%)2011год</a:t>
            </a:r>
            <a:endParaRPr lang="ru-RU" sz="1400" dirty="0"/>
          </a:p>
          <a:p>
            <a:r>
              <a:rPr lang="ru-RU" sz="1400" u="sng" dirty="0"/>
              <a:t>- муниципальный конкурс «Модель выпускника начальных классов»  2 место  2011 год</a:t>
            </a:r>
            <a:endParaRPr lang="ru-RU" sz="1400" dirty="0"/>
          </a:p>
          <a:p>
            <a:r>
              <a:rPr lang="ru-RU" sz="1400" u="sng" dirty="0"/>
              <a:t>-муниципальный  фестиваль «Любознательные исследователи окружающего мира» -3 место     2012 год </a:t>
            </a:r>
            <a:endParaRPr lang="ru-RU" sz="1400" dirty="0"/>
          </a:p>
          <a:p>
            <a:r>
              <a:rPr lang="ru-RU" sz="1400" u="sng" dirty="0"/>
              <a:t>- Республиканский  конкурс «Лучшая методическая разработка урока» 3 место  2012 год</a:t>
            </a:r>
            <a:endParaRPr lang="ru-RU" sz="1400" dirty="0"/>
          </a:p>
          <a:p>
            <a:r>
              <a:rPr lang="ru-RU" sz="1400" u="sng" dirty="0"/>
              <a:t>-результаты Республиканского тестирования учащихся 4-х классов (проектная деятельность)  выше </a:t>
            </a:r>
            <a:r>
              <a:rPr lang="ru-RU" sz="1400" u="sng" dirty="0" err="1"/>
              <a:t>республканских</a:t>
            </a:r>
            <a:r>
              <a:rPr lang="ru-RU" sz="1400" u="sng" dirty="0"/>
              <a:t>-по школе 98%  , по району- 86%   .по РТ-77%    2015год</a:t>
            </a:r>
            <a:endParaRPr lang="ru-RU" sz="1400" dirty="0"/>
          </a:p>
          <a:p>
            <a:r>
              <a:rPr lang="ru-RU" sz="1400" u="sng" dirty="0"/>
              <a:t>- выступление на республиканском  семинаре  учителей начальных классов  теме «Личностное развитие младшего школьника в условиях введения ФГОС НОО ,</a:t>
            </a:r>
            <a:r>
              <a:rPr lang="ru-RU" sz="1400" u="sng" dirty="0" err="1"/>
              <a:t>г.Казань</a:t>
            </a:r>
            <a:r>
              <a:rPr lang="ru-RU" sz="1400" u="sng" dirty="0"/>
              <a:t> 2011год</a:t>
            </a:r>
            <a:endParaRPr lang="ru-RU" sz="1400" dirty="0"/>
          </a:p>
          <a:p>
            <a:r>
              <a:rPr lang="ru-RU" sz="1400" u="sng" dirty="0"/>
              <a:t>- выступление  на тему «</a:t>
            </a:r>
            <a:r>
              <a:rPr lang="ru-RU" sz="1400" u="sng" dirty="0" err="1"/>
              <a:t>Деятельностный</a:t>
            </a:r>
            <a:r>
              <a:rPr lang="ru-RU" sz="1400" u="sng" dirty="0"/>
              <a:t> аспект процесса обучения» в рамках реализации программы повышения квалификации учителей начальных классов республики Татарстан Приволжского  межрегионального центра повышения квалификации и профессиональной переподготовки работников образования  </a:t>
            </a:r>
            <a:r>
              <a:rPr lang="ru-RU" sz="1400" u="sng" dirty="0" err="1"/>
              <a:t>ИПиО</a:t>
            </a:r>
            <a:r>
              <a:rPr lang="ru-RU" sz="1400" u="sng" dirty="0"/>
              <a:t> ФГАОУ  ВПО КФУ 2015 год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629629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Мои успехи и успехи моих учеников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Картинка 6" descr="C:\Users\Наталия\Desktop\IMG_2835.JPG"/>
          <p:cNvPicPr>
            <a:picLocks noGrp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27208"/>
            <a:ext cx="3960440" cy="3406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C:\Users\Наталия\Desktop\IMG_283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27208"/>
            <a:ext cx="4320480" cy="3406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802086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995936" y="116632"/>
            <a:ext cx="30366643" cy="5562600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/>
              <a:t>Фамилия  </a:t>
            </a:r>
            <a:r>
              <a:rPr lang="ru-RU" altLang="ru-RU" sz="2000" dirty="0" smtClean="0"/>
              <a:t>       </a:t>
            </a:r>
            <a:r>
              <a:rPr lang="ru-RU" altLang="ru-RU" sz="2000" b="1" i="1" dirty="0" smtClean="0">
                <a:solidFill>
                  <a:srgbClr val="FFFF00"/>
                </a:solidFill>
              </a:rPr>
              <a:t>Степанова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/>
              <a:t>Имя   </a:t>
            </a:r>
            <a:r>
              <a:rPr lang="ru-RU" altLang="ru-RU" sz="2000" dirty="0" smtClean="0"/>
              <a:t>              </a:t>
            </a:r>
            <a:r>
              <a:rPr lang="ru-RU" altLang="ru-RU" sz="2000" b="1" i="1" dirty="0" smtClean="0">
                <a:solidFill>
                  <a:srgbClr val="FFFF00"/>
                </a:solidFill>
              </a:rPr>
              <a:t>Наталия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/>
              <a:t>Отчество </a:t>
            </a:r>
            <a:r>
              <a:rPr lang="ru-RU" altLang="ru-RU" sz="2000" dirty="0" smtClean="0"/>
              <a:t>        </a:t>
            </a:r>
            <a:r>
              <a:rPr lang="ru-RU" altLang="ru-RU" sz="2000" b="1" i="1" dirty="0" smtClean="0">
                <a:solidFill>
                  <a:srgbClr val="FFFF00"/>
                </a:solidFill>
              </a:rPr>
              <a:t>Геннадьевна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/>
              <a:t>Образование:  </a:t>
            </a:r>
            <a:r>
              <a:rPr lang="ru-RU" altLang="ru-RU" sz="2000" b="1" i="1" dirty="0" smtClean="0">
                <a:solidFill>
                  <a:srgbClr val="FFFF00"/>
                </a:solidFill>
              </a:rPr>
              <a:t>среднее  специальное.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/>
              <a:t>Что окончила:  </a:t>
            </a:r>
            <a:r>
              <a:rPr lang="ru-RU" altLang="ru-RU" sz="2000" b="1" dirty="0" err="1" smtClean="0">
                <a:solidFill>
                  <a:srgbClr val="FFFF00"/>
                </a:solidFill>
              </a:rPr>
              <a:t>Тетюшское</a:t>
            </a:r>
            <a:r>
              <a:rPr lang="ru-RU" altLang="ru-RU" sz="2000" b="1" dirty="0" smtClean="0">
                <a:solidFill>
                  <a:srgbClr val="FFFF00"/>
                </a:solidFill>
              </a:rPr>
              <a:t>  ПУ.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/>
              <a:t>Специальность по диплому :  </a:t>
            </a:r>
            <a:r>
              <a:rPr lang="ru-RU" altLang="ru-RU" sz="2000" b="1" dirty="0" smtClean="0">
                <a:solidFill>
                  <a:srgbClr val="FFFF00"/>
                </a:solidFill>
              </a:rPr>
              <a:t>у</a:t>
            </a:r>
            <a:r>
              <a:rPr lang="ru-RU" altLang="ru-RU" sz="2000" b="1" i="1" dirty="0" smtClean="0">
                <a:solidFill>
                  <a:srgbClr val="FFFF00"/>
                </a:solidFill>
              </a:rPr>
              <a:t>читель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000" b="1" i="1" dirty="0" smtClean="0">
                <a:solidFill>
                  <a:srgbClr val="FFFF00"/>
                </a:solidFill>
              </a:rPr>
              <a:t>начальных </a:t>
            </a:r>
            <a:r>
              <a:rPr lang="ru-RU" altLang="ru-RU" sz="2000" b="1" i="1" dirty="0">
                <a:solidFill>
                  <a:srgbClr val="FFFF00"/>
                </a:solidFill>
              </a:rPr>
              <a:t> </a:t>
            </a:r>
            <a:r>
              <a:rPr lang="ru-RU" altLang="ru-RU" sz="2000" b="1" i="1" dirty="0" smtClean="0">
                <a:solidFill>
                  <a:srgbClr val="FFFF00"/>
                </a:solidFill>
              </a:rPr>
              <a:t>классов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/>
              <a:t>Общий стаж работы: </a:t>
            </a:r>
            <a:r>
              <a:rPr lang="en-US" altLang="ru-RU" sz="2000" b="1" i="1" dirty="0" smtClean="0">
                <a:solidFill>
                  <a:srgbClr val="FFFF00"/>
                </a:solidFill>
              </a:rPr>
              <a:t>24 </a:t>
            </a:r>
            <a:r>
              <a:rPr lang="ru-RU" altLang="ru-RU" sz="2000" b="1" i="1" dirty="0" smtClean="0">
                <a:solidFill>
                  <a:srgbClr val="FFFF00"/>
                </a:solidFill>
              </a:rPr>
              <a:t>года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/>
              <a:t>Квалификационная категория :  </a:t>
            </a:r>
            <a:r>
              <a:rPr lang="en-US" altLang="ru-RU" sz="2000" b="1" i="1" dirty="0" smtClean="0">
                <a:solidFill>
                  <a:srgbClr val="FFFF00"/>
                </a:solidFill>
              </a:rPr>
              <a:t>I</a:t>
            </a:r>
            <a:endParaRPr lang="ru-RU" altLang="ru-RU" sz="2000" b="1" i="1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dirty="0" smtClean="0"/>
              <a:t>      </a:t>
            </a:r>
            <a:r>
              <a:rPr lang="ru-RU" altLang="ru-RU" sz="2000" b="1" dirty="0" smtClean="0"/>
              <a:t>Курсы повышения квалификации: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b="1" i="1" dirty="0">
                <a:solidFill>
                  <a:srgbClr val="FFFF00"/>
                </a:solidFill>
              </a:rPr>
              <a:t> </a:t>
            </a:r>
            <a:r>
              <a:rPr lang="ru-RU" altLang="ru-RU" sz="2000" b="1" i="1" dirty="0" smtClean="0">
                <a:solidFill>
                  <a:srgbClr val="FFFF00"/>
                </a:solidFill>
              </a:rPr>
              <a:t>     « Креативные  виды деятельности 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b="1" i="1" dirty="0">
                <a:solidFill>
                  <a:srgbClr val="FFFF00"/>
                </a:solidFill>
              </a:rPr>
              <a:t> </a:t>
            </a:r>
            <a:r>
              <a:rPr lang="ru-RU" altLang="ru-RU" sz="2000" b="1" i="1" dirty="0" smtClean="0">
                <a:solidFill>
                  <a:srgbClr val="FFFF00"/>
                </a:solidFill>
              </a:rPr>
              <a:t>      результаты обучения в условиях ФГОС: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b="1" i="1" dirty="0">
                <a:solidFill>
                  <a:srgbClr val="FFFF00"/>
                </a:solidFill>
              </a:rPr>
              <a:t> </a:t>
            </a:r>
            <a:r>
              <a:rPr lang="ru-RU" altLang="ru-RU" sz="2000" b="1" i="1" dirty="0" smtClean="0">
                <a:solidFill>
                  <a:srgbClr val="FFFF00"/>
                </a:solidFill>
              </a:rPr>
              <a:t>      содержание, диагностика, критерии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b="1" i="1" dirty="0">
                <a:solidFill>
                  <a:srgbClr val="FFFF00"/>
                </a:solidFill>
              </a:rPr>
              <a:t> </a:t>
            </a:r>
            <a:r>
              <a:rPr lang="ru-RU" altLang="ru-RU" sz="2000" b="1" i="1" dirty="0" smtClean="0">
                <a:solidFill>
                  <a:srgbClr val="FFFF00"/>
                </a:solidFill>
              </a:rPr>
              <a:t>      оценивания».        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ru-RU" altLang="ru-RU" sz="2000" dirty="0"/>
              <a:t> </a:t>
            </a:r>
            <a:r>
              <a:rPr lang="ru-RU" altLang="ru-RU" sz="2000" dirty="0" smtClean="0"/>
              <a:t>     </a:t>
            </a:r>
            <a:r>
              <a:rPr lang="ru-RU" altLang="ru-RU" sz="1800" dirty="0" smtClean="0"/>
              <a:t>Приволжский </a:t>
            </a:r>
            <a:r>
              <a:rPr lang="ru-RU" altLang="ru-RU" sz="1800" dirty="0"/>
              <a:t>межрегиональный центр </a:t>
            </a:r>
            <a:endParaRPr lang="ru-RU" altLang="ru-RU" sz="18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1800" dirty="0" smtClean="0"/>
              <a:t> повышения </a:t>
            </a:r>
            <a:r>
              <a:rPr lang="ru-RU" altLang="ru-RU" sz="1800" dirty="0"/>
              <a:t>квалификации и </a:t>
            </a:r>
            <a:endParaRPr lang="ru-RU" altLang="ru-RU" sz="18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1800" dirty="0" smtClean="0"/>
              <a:t> профессиональной </a:t>
            </a:r>
            <a:r>
              <a:rPr lang="ru-RU" altLang="ru-RU" sz="1800" dirty="0"/>
              <a:t>переподготовки </a:t>
            </a:r>
            <a:endParaRPr lang="ru-RU" altLang="ru-RU" sz="18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1800" dirty="0" smtClean="0"/>
              <a:t> работников </a:t>
            </a:r>
            <a:r>
              <a:rPr lang="ru-RU" altLang="ru-RU" sz="1800" dirty="0"/>
              <a:t>образования </a:t>
            </a:r>
            <a:r>
              <a:rPr lang="ru-RU" altLang="ru-RU" sz="1800" dirty="0" smtClean="0"/>
              <a:t>ИП и О </a:t>
            </a:r>
            <a:r>
              <a:rPr lang="ru-RU" altLang="ru-RU" sz="1800" dirty="0"/>
              <a:t>ФГАОУ </a:t>
            </a:r>
            <a:endParaRPr lang="ru-RU" altLang="ru-RU" sz="18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1800" dirty="0" smtClean="0"/>
              <a:t> ВПО </a:t>
            </a:r>
            <a:r>
              <a:rPr lang="ru-RU" altLang="ru-RU" sz="1800" dirty="0"/>
              <a:t>КФУ, в объеме 72 часов, с  06 апреля  </a:t>
            </a:r>
            <a:endParaRPr lang="ru-RU" altLang="ru-RU" sz="18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1800" dirty="0" smtClean="0"/>
              <a:t> по   </a:t>
            </a:r>
            <a:r>
              <a:rPr lang="ru-RU" altLang="ru-RU" sz="1800" dirty="0"/>
              <a:t>17 апреля    2015 года. </a:t>
            </a:r>
            <a:endParaRPr lang="ru-RU" altLang="ru-RU" sz="18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dirty="0" smtClean="0"/>
              <a:t>Результат профессионального тестирования: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800" dirty="0" smtClean="0"/>
              <a:t>90 баллов</a:t>
            </a:r>
          </a:p>
        </p:txBody>
      </p:sp>
      <p:pic>
        <p:nvPicPr>
          <p:cNvPr id="4099" name="Picture 4" descr="C:\Documents and Settings\1\Рабочий стол\HPIM2273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643508"/>
            <a:ext cx="3710186" cy="59538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327936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7724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Мои достижения и моих учеников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052736"/>
            <a:ext cx="8640960" cy="5616624"/>
          </a:xfrm>
        </p:spPr>
        <p:txBody>
          <a:bodyPr>
            <a:normAutofit fontScale="92500" lnSpcReduction="10000"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Призёр муниципального конкурса «Модель выпускника начальных классов»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3место 2012 </a:t>
            </a:r>
            <a:r>
              <a:rPr lang="ru-RU" dirty="0" smtClean="0">
                <a:ea typeface="Calibri"/>
                <a:cs typeface="Times New Roman"/>
              </a:rPr>
              <a:t>г.</a:t>
            </a:r>
          </a:p>
          <a:p>
            <a:pPr algn="just">
              <a:spcAft>
                <a:spcPts val="0"/>
              </a:spcAft>
            </a:pPr>
            <a:r>
              <a:rPr lang="ru-RU" sz="1800" dirty="0" smtClean="0">
                <a:ea typeface="Calibri"/>
                <a:cs typeface="Times New Roman"/>
              </a:rPr>
              <a:t>Результаты мониторинговых исследований 4 класса выше республиканских (русс.яз:ОУ-100%;МР-70%;РТ-72%.матем-ка:ОУ-100%;МР-69%;РТ-65%) 2012 год</a:t>
            </a:r>
          </a:p>
          <a:p>
            <a:pPr algn="just">
              <a:spcAft>
                <a:spcPts val="0"/>
              </a:spcAft>
            </a:pPr>
            <a:r>
              <a:rPr lang="ru-RU" sz="1800" dirty="0" smtClean="0">
                <a:ea typeface="Calibri"/>
                <a:cs typeface="Times New Roman"/>
              </a:rPr>
              <a:t> </a:t>
            </a:r>
            <a:r>
              <a:rPr lang="ru-RU" sz="1800" dirty="0">
                <a:ea typeface="Calibri"/>
                <a:cs typeface="Times New Roman"/>
              </a:rPr>
              <a:t>Призёр муниципального этапа Республиканского конкурса «Классный руководитель» - 3 место 2013 год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800" dirty="0" smtClean="0">
                <a:ea typeface="Calibri"/>
                <a:cs typeface="Times New Roman"/>
              </a:rPr>
              <a:t> </a:t>
            </a:r>
            <a:r>
              <a:rPr lang="ru-RU" sz="1800" dirty="0">
                <a:ea typeface="Calibri"/>
                <a:cs typeface="Times New Roman"/>
              </a:rPr>
              <a:t>Республиканский  Грант «Наш лучший учитель» участник 2013 год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800" dirty="0" smtClean="0">
                <a:ea typeface="Calibri"/>
                <a:cs typeface="Times New Roman"/>
              </a:rPr>
              <a:t> </a:t>
            </a:r>
            <a:r>
              <a:rPr lang="ru-RU" sz="1800" dirty="0">
                <a:ea typeface="Calibri"/>
                <a:cs typeface="Times New Roman"/>
              </a:rPr>
              <a:t>Грант Главы администрации Алексеевского муниципального района РТ, участник 2013 год </a:t>
            </a:r>
            <a:endParaRPr lang="ru-RU" sz="1800" dirty="0" smtClean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 Победители Всероссийской олимпиады школьников «Русский медвежонок» муниципальный этап -1 место 2 класс  2014 год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 Победители Республиканского конкурса «Народная игрушка» 1 место 2014 год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800" dirty="0" smtClean="0">
                <a:ea typeface="Times New Roman"/>
                <a:cs typeface="Times New Roman"/>
              </a:rPr>
              <a:t>Призёр </a:t>
            </a:r>
            <a:r>
              <a:rPr lang="ru-RU" sz="1800" dirty="0">
                <a:ea typeface="Times New Roman"/>
                <a:cs typeface="Times New Roman"/>
              </a:rPr>
              <a:t>Республиканского конкурса  «Сердце отдаю детям»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800" dirty="0">
                <a:ea typeface="Times New Roman"/>
                <a:cs typeface="Times New Roman"/>
              </a:rPr>
              <a:t>3 место 2015 год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800" dirty="0" smtClean="0">
                <a:ea typeface="Calibri"/>
                <a:cs typeface="Times New Roman"/>
              </a:rPr>
              <a:t> </a:t>
            </a:r>
            <a:r>
              <a:rPr lang="ru-RU" sz="1800" dirty="0">
                <a:ea typeface="Calibri"/>
                <a:cs typeface="Times New Roman"/>
              </a:rPr>
              <a:t>Призёр Республиканского конкурса «Педагог дополнительного образования» Благодарственное письмо 2015 г.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800" dirty="0">
                <a:ea typeface="Calibri"/>
                <a:cs typeface="Times New Roman"/>
              </a:rPr>
              <a:t> 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899860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Мои успехи и успехи моих учеников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Наталия\Desktop\Фотографии\Мои дипломы и грамоты\IMG_280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" r="2639"/>
          <a:stretch/>
        </p:blipFill>
        <p:spPr bwMode="auto">
          <a:xfrm>
            <a:off x="251520" y="2060848"/>
            <a:ext cx="4320480" cy="3831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Наталия\Desktop\Фотографии\Мои дипломы и грамоты\IMG_281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5" b="15234"/>
          <a:stretch/>
        </p:blipFill>
        <p:spPr bwMode="auto">
          <a:xfrm>
            <a:off x="4932040" y="2060848"/>
            <a:ext cx="4104456" cy="3831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050467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400" dirty="0" smtClean="0">
                <a:latin typeface="Times New Roman" pitchFamily="18" charset="0"/>
              </a:rPr>
              <a:t>Москвичева Светлана Викторовна, </a:t>
            </a:r>
            <a:br>
              <a:rPr lang="ru-RU" altLang="ru-RU" sz="2400" dirty="0" smtClean="0">
                <a:latin typeface="Times New Roman" pitchFamily="18" charset="0"/>
              </a:rPr>
            </a:br>
            <a:r>
              <a:rPr lang="ru-RU" altLang="ru-RU" sz="2400" dirty="0" smtClean="0">
                <a:latin typeface="Times New Roman" pitchFamily="18" charset="0"/>
              </a:rPr>
              <a:t>учитель английского языка,</a:t>
            </a:r>
            <a:br>
              <a:rPr lang="ru-RU" altLang="ru-RU" sz="2400" dirty="0" smtClean="0">
                <a:latin typeface="Times New Roman" pitchFamily="18" charset="0"/>
              </a:rPr>
            </a:br>
            <a:r>
              <a:rPr lang="ru-RU" altLang="ru-RU" sz="2400" dirty="0" smtClean="0">
                <a:latin typeface="Times New Roman" pitchFamily="18" charset="0"/>
              </a:rPr>
              <a:t>стаж педагогической работы - 21 год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63525" y="1598613"/>
            <a:ext cx="3899225" cy="478271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dirty="0" smtClean="0">
                <a:solidFill>
                  <a:srgbClr val="800000"/>
                </a:solidFill>
                <a:latin typeface="Times New Roman" pitchFamily="18" charset="0"/>
              </a:rPr>
              <a:t>Окончила </a:t>
            </a:r>
            <a:r>
              <a:rPr lang="ru-RU" altLang="ru-RU" sz="1800" b="1" dirty="0" smtClean="0">
                <a:latin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srgbClr val="2015FB"/>
                </a:solidFill>
                <a:latin typeface="Times New Roman" pitchFamily="18" charset="0"/>
              </a:rPr>
              <a:t>Чувашский</a:t>
            </a:r>
            <a:r>
              <a:rPr lang="ru-RU" altLang="ru-RU" sz="1800" b="1" dirty="0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dirty="0" smtClean="0">
                <a:solidFill>
                  <a:srgbClr val="2015FB"/>
                </a:solidFill>
                <a:latin typeface="Times New Roman" pitchFamily="18" charset="0"/>
              </a:rPr>
              <a:t> Г</a:t>
            </a:r>
            <a:r>
              <a:rPr lang="ru-RU" altLang="ru-RU" sz="1800" b="1" dirty="0" smtClean="0">
                <a:latin typeface="Times New Roman" pitchFamily="18" charset="0"/>
              </a:rPr>
              <a:t>осударственный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dirty="0" smtClean="0">
                <a:solidFill>
                  <a:srgbClr val="2015FB"/>
                </a:solidFill>
                <a:latin typeface="Times New Roman" pitchFamily="18" charset="0"/>
              </a:rPr>
              <a:t> У</a:t>
            </a:r>
            <a:r>
              <a:rPr lang="ru-RU" altLang="ru-RU" sz="1800" b="1" dirty="0" smtClean="0">
                <a:latin typeface="Times New Roman" pitchFamily="18" charset="0"/>
              </a:rPr>
              <a:t>ниверситет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dirty="0" smtClean="0">
                <a:latin typeface="Times New Roman" pitchFamily="18" charset="0"/>
              </a:rPr>
              <a:t>  в  1992 году по специальности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dirty="0" smtClean="0">
                <a:latin typeface="Times New Roman" pitchFamily="18" charset="0"/>
              </a:rPr>
              <a:t>«Экономическое и социальное планирование»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dirty="0" smtClean="0">
                <a:latin typeface="Times New Roman" pitchFamily="18" charset="0"/>
              </a:rPr>
              <a:t>квалификация  - экономист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dirty="0" smtClean="0">
                <a:latin typeface="Times New Roman" pitchFamily="18" charset="0"/>
              </a:rPr>
              <a:t>Профессиональная переподготовка: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b="1" dirty="0" smtClean="0">
                <a:latin typeface="Times New Roman" pitchFamily="18" charset="0"/>
              </a:rPr>
              <a:t> Институт </a:t>
            </a:r>
            <a:r>
              <a:rPr lang="ru-RU" altLang="ru-RU" b="1" dirty="0">
                <a:latin typeface="Times New Roman" pitchFamily="18" charset="0"/>
              </a:rPr>
              <a:t> </a:t>
            </a:r>
            <a:r>
              <a:rPr lang="ru-RU" altLang="ru-RU" b="1" dirty="0" smtClean="0">
                <a:latin typeface="Times New Roman" pitchFamily="18" charset="0"/>
              </a:rPr>
              <a:t>экономики, управления и права по программе «Педагогические технологии преподавания английского языка» 2010 год</a:t>
            </a:r>
            <a:endParaRPr lang="ru-RU" altLang="ru-RU" sz="18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dirty="0" smtClean="0">
                <a:latin typeface="Times New Roman" pitchFamily="18" charset="0"/>
              </a:rPr>
              <a:t>Курсы повышения квалификации: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b="1" dirty="0" smtClean="0">
                <a:latin typeface="Times New Roman" pitchFamily="18" charset="0"/>
              </a:rPr>
              <a:t>С 15.09.2011 по 15.09.2012 года по программе «Английский язык </a:t>
            </a:r>
            <a:r>
              <a:rPr lang="ru-RU" altLang="ru-RU" b="1" dirty="0">
                <a:latin typeface="Times New Roman" pitchFamily="18" charset="0"/>
              </a:rPr>
              <a:t> </a:t>
            </a:r>
            <a:r>
              <a:rPr lang="ru-RU" altLang="ru-RU" b="1" dirty="0" smtClean="0">
                <a:latin typeface="Times New Roman" pitchFamily="18" charset="0"/>
              </a:rPr>
              <a:t>для Республики Татарстан» (выполненный норматив – 16,9 баллов)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dirty="0" smtClean="0">
                <a:latin typeface="Times New Roman" pitchFamily="18" charset="0"/>
              </a:rPr>
              <a:t>Результат профессионального тестирования – 94 балла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altLang="ru-RU" sz="18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800" b="1" dirty="0" smtClean="0">
              <a:latin typeface="Times New Roman" pitchFamily="18" charset="0"/>
            </a:endParaRPr>
          </a:p>
        </p:txBody>
      </p:sp>
      <p:pic>
        <p:nvPicPr>
          <p:cNvPr id="6148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750" y="1582976"/>
            <a:ext cx="4476996" cy="335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688273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5"/>
            <a:ext cx="7125113" cy="521028"/>
          </a:xfrm>
        </p:spPr>
        <p:txBody>
          <a:bodyPr/>
          <a:lstStyle/>
          <a:p>
            <a:r>
              <a:rPr lang="ru-RU" dirty="0" smtClean="0"/>
              <a:t>Мои достижения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196753"/>
            <a:ext cx="7125112" cy="466204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Почетная Грамота  Министерства образования Республики Саха (Якутия), 2006 год;</a:t>
            </a:r>
          </a:p>
          <a:p>
            <a:r>
              <a:rPr lang="ru-RU" dirty="0"/>
              <a:t>Диплом лауреата международного конкурса «Английский в школе» среди учителей английского языка  в конкурсе эссе «Почему я преподаю  английский язык</a:t>
            </a:r>
            <a:r>
              <a:rPr lang="en-US" dirty="0"/>
              <a:t>?</a:t>
            </a:r>
            <a:r>
              <a:rPr lang="ru-RU" dirty="0"/>
              <a:t>», 2013</a:t>
            </a:r>
            <a:r>
              <a:rPr lang="ru-RU" dirty="0" smtClean="0"/>
              <a:t>;</a:t>
            </a:r>
          </a:p>
          <a:p>
            <a:r>
              <a:rPr lang="ru-RU" dirty="0"/>
              <a:t>Сертификат Казанского национального исследовательского технологического университета как руководителю работы ученицы в конкурсе «Вперед в прошлое -2014</a:t>
            </a:r>
            <a:r>
              <a:rPr lang="ru-RU" dirty="0" smtClean="0"/>
              <a:t>»;</a:t>
            </a:r>
          </a:p>
          <a:p>
            <a:r>
              <a:rPr lang="ru-RU" dirty="0" smtClean="0"/>
              <a:t>Диплом за 3-е место на муниципальном  этапе республиканского конкурса «Учитель года» в номинации «Классный руководитель года», 2015;</a:t>
            </a:r>
          </a:p>
          <a:p>
            <a:r>
              <a:rPr lang="ru-RU" dirty="0" smtClean="0"/>
              <a:t>Почетная грамота </a:t>
            </a:r>
            <a:r>
              <a:rPr lang="en-US" dirty="0"/>
              <a:t> </a:t>
            </a:r>
            <a:r>
              <a:rPr lang="ru-RU" dirty="0" smtClean="0"/>
              <a:t>отдела образования Алексеевского муниципального района РТ, 2015;</a:t>
            </a:r>
          </a:p>
          <a:p>
            <a:r>
              <a:rPr lang="ru-RU" dirty="0" smtClean="0"/>
              <a:t>Диплом за организацию </a:t>
            </a:r>
            <a:r>
              <a:rPr lang="ru-RU" dirty="0" err="1" smtClean="0"/>
              <a:t>сверхпрограммного</a:t>
            </a:r>
            <a:r>
              <a:rPr lang="ru-RU" dirty="0" smtClean="0"/>
              <a:t> конкурса «</a:t>
            </a:r>
            <a:r>
              <a:rPr lang="ru-RU" dirty="0" err="1" smtClean="0"/>
              <a:t>Умница»,по</a:t>
            </a:r>
            <a:r>
              <a:rPr lang="ru-RU" dirty="0" smtClean="0"/>
              <a:t> английскому языку 2015;</a:t>
            </a:r>
          </a:p>
          <a:p>
            <a:r>
              <a:rPr lang="ru-RU" dirty="0" smtClean="0"/>
              <a:t>Сертификат о подтверждении о создании персонального сайта, 2015;</a:t>
            </a:r>
          </a:p>
          <a:p>
            <a:r>
              <a:rPr lang="ru-RU" dirty="0" smtClean="0"/>
              <a:t>Свидетельства о публикациях, 2015;</a:t>
            </a:r>
          </a:p>
        </p:txBody>
      </p:sp>
    </p:spTree>
    <p:extLst>
      <p:ext uri="{BB962C8B-B14F-4D97-AF65-F5344CB8AC3E}">
        <p14:creationId xmlns:p14="http://schemas.microsoft.com/office/powerpoint/2010/main" val="200999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1817</TotalTime>
  <Words>1226</Words>
  <Application>Microsoft Office PowerPoint</Application>
  <PresentationFormat>Экран (4:3)</PresentationFormat>
  <Paragraphs>132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Winter</vt:lpstr>
      <vt:lpstr>МБОУ Родниковская СОШ</vt:lpstr>
      <vt:lpstr>Презентация PowerPoint</vt:lpstr>
      <vt:lpstr>Мои достижения и моих учеников</vt:lpstr>
      <vt:lpstr>Мои успехи и успехи моих учеников</vt:lpstr>
      <vt:lpstr>Презентация PowerPoint</vt:lpstr>
      <vt:lpstr>Мои достижения и моих учеников</vt:lpstr>
      <vt:lpstr>Мои успехи и успехи моих учеников</vt:lpstr>
      <vt:lpstr>Москвичева Светлана Викторовна,  учитель английского языка, стаж педагогической работы - 21 год</vt:lpstr>
      <vt:lpstr>Мои достижения</vt:lpstr>
      <vt:lpstr>Достижения моих учеников</vt:lpstr>
      <vt:lpstr>Грамоты</vt:lpstr>
      <vt:lpstr>                  Рахматуллина  Рамзия  Рафиковна.  </vt:lpstr>
      <vt:lpstr>Презентация PowerPoint</vt:lpstr>
      <vt:lpstr>Мои  грамоты , дипломы        и  сертификаты.</vt:lpstr>
      <vt:lpstr>Презентация PowerPoint</vt:lpstr>
      <vt:lpstr>Дипломы, грамоты и сертификаты моих учеников.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 учителя татарского языка и литературы Тукаевского района деревни Биюрган  Муллануровой Айсылу Мударисовны</dc:title>
  <dc:creator>Админ</dc:creator>
  <cp:lastModifiedBy>Надежда</cp:lastModifiedBy>
  <cp:revision>126</cp:revision>
  <dcterms:created xsi:type="dcterms:W3CDTF">2015-01-27T17:06:12Z</dcterms:created>
  <dcterms:modified xsi:type="dcterms:W3CDTF">2015-12-15T18:31:09Z</dcterms:modified>
</cp:coreProperties>
</file>